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3"/>
  </p:handoutMasterIdLst>
  <p:sldIdLst>
    <p:sldId id="256" r:id="rId2"/>
    <p:sldId id="259" r:id="rId3"/>
    <p:sldId id="257" r:id="rId4"/>
    <p:sldId id="260" r:id="rId5"/>
    <p:sldId id="262" r:id="rId6"/>
    <p:sldId id="265" r:id="rId7"/>
    <p:sldId id="264" r:id="rId8"/>
    <p:sldId id="263" r:id="rId9"/>
    <p:sldId id="269" r:id="rId10"/>
    <p:sldId id="270" r:id="rId11"/>
    <p:sldId id="267" r:id="rId1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5179" autoAdjust="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D769D7-2208-427F-88F3-F2FCEB885AF5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CA090E3-1786-4B48-94D2-88445CB0B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3757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Benefits of a Catholic Education at St. Joseph School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St. Joseph Guild Hall</a:t>
            </a:r>
          </a:p>
          <a:p>
            <a:r>
              <a:rPr lang="en-US" dirty="0" smtClean="0"/>
              <a:t>March 11,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1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32179"/>
            <a:ext cx="8596668" cy="809767"/>
          </a:xfrm>
        </p:spPr>
        <p:txBody>
          <a:bodyPr/>
          <a:lstStyle/>
          <a:p>
            <a:r>
              <a:rPr lang="en-US" dirty="0" smtClean="0"/>
              <a:t>Last year’s Family Survey Results: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41947"/>
            <a:ext cx="8596668" cy="479941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90% of families* agree St. Joseph School is a </a:t>
            </a:r>
            <a:r>
              <a:rPr lang="en-US" sz="2400" b="1" dirty="0" smtClean="0"/>
              <a:t>great</a:t>
            </a:r>
            <a:r>
              <a:rPr lang="en-US" sz="2400" dirty="0" smtClean="0"/>
              <a:t> school.</a:t>
            </a:r>
          </a:p>
          <a:p>
            <a:r>
              <a:rPr lang="en-US" sz="2400" dirty="0" smtClean="0"/>
              <a:t>80% of families feel their children are </a:t>
            </a:r>
            <a:r>
              <a:rPr lang="en-US" sz="2400" b="1" dirty="0" smtClean="0"/>
              <a:t>safe</a:t>
            </a:r>
            <a:r>
              <a:rPr lang="en-US" sz="2400" dirty="0" smtClean="0"/>
              <a:t> at St. Joseph School.</a:t>
            </a:r>
          </a:p>
          <a:p>
            <a:r>
              <a:rPr lang="en-US" sz="2400" dirty="0" smtClean="0"/>
              <a:t>85% of families identify </a:t>
            </a:r>
            <a:r>
              <a:rPr lang="en-US" sz="2400" b="1" dirty="0" smtClean="0"/>
              <a:t>Faculty and Staff</a:t>
            </a:r>
            <a:r>
              <a:rPr lang="en-US" sz="2400" dirty="0" smtClean="0"/>
              <a:t> as a strength of SJS.</a:t>
            </a:r>
          </a:p>
          <a:p>
            <a:r>
              <a:rPr lang="en-US" sz="2400" dirty="0" smtClean="0"/>
              <a:t>95% of families feel that their children are receiving a </a:t>
            </a:r>
            <a:r>
              <a:rPr lang="en-US" sz="2400" b="1" dirty="0" smtClean="0"/>
              <a:t>quality religious and spiritual education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1400" dirty="0" smtClean="0"/>
              <a:t>*of families who completed the survey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6609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50710"/>
          </a:xfrm>
        </p:spPr>
        <p:txBody>
          <a:bodyPr/>
          <a:lstStyle/>
          <a:p>
            <a:r>
              <a:rPr lang="en-US" dirty="0" smtClean="0"/>
              <a:t>Guest Speakers for Tonight: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60311"/>
            <a:ext cx="8596668" cy="4581052"/>
          </a:xfrm>
        </p:spPr>
        <p:txBody>
          <a:bodyPr/>
          <a:lstStyle/>
          <a:p>
            <a:r>
              <a:rPr lang="en-US" dirty="0" smtClean="0"/>
              <a:t>Mr. Cary </a:t>
            </a:r>
            <a:r>
              <a:rPr lang="en-US" dirty="0" err="1" smtClean="0"/>
              <a:t>Dupont</a:t>
            </a:r>
            <a:r>
              <a:rPr lang="en-US" dirty="0" smtClean="0"/>
              <a:t>:  President of St. Paul Catholic High School</a:t>
            </a:r>
          </a:p>
          <a:p>
            <a:r>
              <a:rPr lang="en-US" dirty="0" smtClean="0"/>
              <a:t>Elizabeth </a:t>
            </a:r>
            <a:r>
              <a:rPr lang="en-US" dirty="0" err="1" smtClean="0"/>
              <a:t>Ruffino</a:t>
            </a:r>
            <a:r>
              <a:rPr lang="en-US" dirty="0" smtClean="0"/>
              <a:t>:  SJS alum (Class of 2018), currently student at Bristol Central</a:t>
            </a:r>
          </a:p>
          <a:p>
            <a:r>
              <a:rPr lang="en-US" dirty="0" smtClean="0"/>
              <a:t>Carter </a:t>
            </a:r>
            <a:r>
              <a:rPr lang="en-US" dirty="0" err="1" smtClean="0"/>
              <a:t>Dossias</a:t>
            </a:r>
            <a:r>
              <a:rPr lang="en-US" dirty="0" smtClean="0"/>
              <a:t>:  SJS </a:t>
            </a:r>
            <a:r>
              <a:rPr lang="en-US" dirty="0" err="1" smtClean="0"/>
              <a:t>alulm</a:t>
            </a:r>
            <a:r>
              <a:rPr lang="en-US" dirty="0" smtClean="0"/>
              <a:t> (Class of 2018), currently student at St. Paul Catholic High School</a:t>
            </a:r>
          </a:p>
          <a:p>
            <a:r>
              <a:rPr lang="en-US" dirty="0" smtClean="0"/>
              <a:t>Mr. </a:t>
            </a:r>
            <a:r>
              <a:rPr lang="en-US" dirty="0" err="1" smtClean="0"/>
              <a:t>Dossias</a:t>
            </a:r>
            <a:r>
              <a:rPr lang="en-US" dirty="0" smtClean="0"/>
              <a:t>:  father of Carter and Paige </a:t>
            </a:r>
            <a:r>
              <a:rPr lang="en-US" dirty="0" err="1" smtClean="0"/>
              <a:t>Dossias</a:t>
            </a:r>
            <a:r>
              <a:rPr lang="en-US" dirty="0" smtClean="0"/>
              <a:t> (both graduates from SJS)</a:t>
            </a:r>
          </a:p>
          <a:p>
            <a:r>
              <a:rPr lang="en-US" dirty="0" smtClean="0"/>
              <a:t>Mrs. Wilson:  current parent of four SJS students (8</a:t>
            </a:r>
            <a:r>
              <a:rPr lang="en-US" baseline="30000" dirty="0" smtClean="0"/>
              <a:t>th</a:t>
            </a:r>
            <a:r>
              <a:rPr lang="en-US" dirty="0" smtClean="0"/>
              <a:t> grade, 4</a:t>
            </a:r>
            <a:r>
              <a:rPr lang="en-US" baseline="30000" dirty="0" smtClean="0"/>
              <a:t>th</a:t>
            </a:r>
            <a:r>
              <a:rPr lang="en-US" dirty="0" smtClean="0"/>
              <a:t> grade, and Pre-K)</a:t>
            </a:r>
          </a:p>
          <a:p>
            <a:r>
              <a:rPr lang="en-US" dirty="0" smtClean="0"/>
              <a:t>Mrs. </a:t>
            </a:r>
            <a:r>
              <a:rPr lang="en-US" dirty="0" err="1" smtClean="0"/>
              <a:t>Milio</a:t>
            </a:r>
            <a:r>
              <a:rPr lang="en-US" dirty="0" smtClean="0"/>
              <a:t>:  current parent of SJS kindergarten student </a:t>
            </a:r>
          </a:p>
          <a:p>
            <a:r>
              <a:rPr lang="en-US" dirty="0" smtClean="0"/>
              <a:t>Ms. Ashley </a:t>
            </a:r>
            <a:r>
              <a:rPr lang="en-US" dirty="0" err="1" smtClean="0"/>
              <a:t>Kowsikowski</a:t>
            </a:r>
            <a:r>
              <a:rPr lang="en-US" dirty="0" smtClean="0"/>
              <a:t>:  SJS alum (Class of 2010), graduate of St. Paul Catholic High School (Class of 2014) and recent graduate of St. Anselm College (2018)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35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Mission: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Mission of St. Joseph School is to provide the </a:t>
            </a:r>
            <a:r>
              <a:rPr lang="en-US" sz="3200" b="1" dirty="0" smtClean="0"/>
              <a:t>highest quality of spiritual and academic education</a:t>
            </a:r>
            <a:r>
              <a:rPr lang="en-US" sz="3200" dirty="0" smtClean="0"/>
              <a:t> in order </a:t>
            </a:r>
            <a:r>
              <a:rPr lang="en-US" sz="3200" b="1" dirty="0" smtClean="0"/>
              <a:t>to meet life’s challenges</a:t>
            </a:r>
            <a:r>
              <a:rPr lang="en-US" sz="3200" dirty="0" smtClean="0"/>
              <a:t> by developing </a:t>
            </a:r>
            <a:r>
              <a:rPr lang="en-US" sz="3200" b="1" dirty="0" smtClean="0"/>
              <a:t>integrity,</a:t>
            </a:r>
            <a:r>
              <a:rPr lang="en-US" sz="3200" dirty="0" smtClean="0"/>
              <a:t> </a:t>
            </a:r>
            <a:r>
              <a:rPr lang="en-US" sz="3200" b="1" dirty="0" smtClean="0"/>
              <a:t>respectfulness</a:t>
            </a:r>
            <a:r>
              <a:rPr lang="en-US" sz="3200" dirty="0" smtClean="0"/>
              <a:t>, and </a:t>
            </a:r>
            <a:r>
              <a:rPr lang="en-US" sz="3200" b="1" dirty="0" smtClean="0"/>
              <a:t>resourcefulness </a:t>
            </a:r>
            <a:r>
              <a:rPr lang="en-US" sz="3200" dirty="0" smtClean="0"/>
              <a:t>in a </a:t>
            </a:r>
            <a:r>
              <a:rPr lang="en-US" sz="3200" b="1" dirty="0" smtClean="0"/>
              <a:t>faith filled environment.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87362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an investment in St. Joseph School do for your child?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12" y="4395388"/>
            <a:ext cx="2782728" cy="185605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498" y="5037650"/>
            <a:ext cx="2311994" cy="15420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143" y="1443279"/>
            <a:ext cx="3238284" cy="24287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488" y="4413571"/>
            <a:ext cx="2745546" cy="21049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633" y="2345288"/>
            <a:ext cx="3738649" cy="24936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492" y="4435522"/>
            <a:ext cx="1771886" cy="236251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676" y="3247240"/>
            <a:ext cx="2791459" cy="20935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79" y="1815920"/>
            <a:ext cx="3323574" cy="221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09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Comprehensive Program: PK-8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Archdiocese of Hartford Curriculum is internationally recognized and used.</a:t>
            </a:r>
          </a:p>
          <a:p>
            <a:r>
              <a:rPr lang="en-US" sz="2800" dirty="0" smtClean="0"/>
              <a:t>AOH Standards align with national standards and exceed the Common Core State Standards.</a:t>
            </a:r>
          </a:p>
          <a:p>
            <a:r>
              <a:rPr lang="en-US" sz="2800" dirty="0" smtClean="0"/>
              <a:t>Catholic Schools in </a:t>
            </a:r>
            <a:r>
              <a:rPr lang="en-US" sz="2800" smtClean="0"/>
              <a:t>AOH provide </a:t>
            </a:r>
            <a:r>
              <a:rPr lang="en-US" sz="2800" dirty="0" smtClean="0"/>
              <a:t>a comprehensive program from 3 years old through senior year of high school.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1752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St. Joseph School Academic Data: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IOWA Assessments:  nationally standardized assessment used by schools to assess instruction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longer students remain at SJS, the higher the increase (on average) in Grade Equivalency.</a:t>
            </a:r>
            <a:endParaRPr lang="en-US" dirty="0" smtClean="0"/>
          </a:p>
          <a:p>
            <a:r>
              <a:rPr lang="en-US" dirty="0" smtClean="0"/>
              <a:t>SJS students score, on average, above grade level each year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416519"/>
              </p:ext>
            </p:extLst>
          </p:nvPr>
        </p:nvGraphicFramePr>
        <p:xfrm>
          <a:off x="513561" y="3967833"/>
          <a:ext cx="8127999" cy="267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Grade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Grade</a:t>
                      </a:r>
                      <a:r>
                        <a:rPr lang="en-US" sz="1600" baseline="0" dirty="0" smtClean="0"/>
                        <a:t> Equivalent Score for Class Avg. (Complete Composite 2017-2018)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Difference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+1.7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+1.9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+2.1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+2.3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+4.2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61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 out areas for our SJS classes from 2017-2018: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SJS 7</a:t>
            </a:r>
            <a:r>
              <a:rPr lang="en-US" baseline="30000" dirty="0" smtClean="0"/>
              <a:t>th</a:t>
            </a:r>
            <a:r>
              <a:rPr lang="en-US" dirty="0" smtClean="0"/>
              <a:t> Graders (last year of assessment):  Class average Grade Equivalent per subject area</a:t>
            </a:r>
          </a:p>
          <a:p>
            <a:pPr lvl="1"/>
            <a:r>
              <a:rPr lang="en-US" dirty="0" smtClean="0"/>
              <a:t>Reading = 9.6 (freshman year of HS)</a:t>
            </a:r>
          </a:p>
          <a:p>
            <a:pPr lvl="1"/>
            <a:r>
              <a:rPr lang="en-US" dirty="0" smtClean="0"/>
              <a:t>Written Expression = 13 + (college level)</a:t>
            </a:r>
          </a:p>
          <a:p>
            <a:pPr lvl="1"/>
            <a:r>
              <a:rPr lang="en-US" dirty="0" smtClean="0"/>
              <a:t>Vocabulary = 9.8 (end of freshman year HS)</a:t>
            </a:r>
          </a:p>
          <a:p>
            <a:pPr lvl="1"/>
            <a:r>
              <a:rPr lang="en-US" dirty="0" smtClean="0"/>
              <a:t>Mathematics = 11 (junior year of HS)</a:t>
            </a:r>
          </a:p>
          <a:p>
            <a:pPr lvl="1"/>
            <a:r>
              <a:rPr lang="en-US" dirty="0" smtClean="0"/>
              <a:t>Social Studies = 11.1 (junior year of HS)</a:t>
            </a:r>
          </a:p>
          <a:p>
            <a:pPr lvl="1"/>
            <a:r>
              <a:rPr lang="en-US" dirty="0" smtClean="0"/>
              <a:t>Science = 12 (senior year of HS)</a:t>
            </a:r>
          </a:p>
          <a:p>
            <a:pPr marL="0" indent="0">
              <a:buNone/>
            </a:pPr>
            <a:r>
              <a:rPr lang="en-US" dirty="0" smtClean="0"/>
              <a:t>National Percentile Rank:</a:t>
            </a:r>
          </a:p>
          <a:p>
            <a:pPr lvl="1"/>
            <a:r>
              <a:rPr lang="en-US" dirty="0" smtClean="0"/>
              <a:t>All grades (3-8) fall in the 73</a:t>
            </a:r>
            <a:r>
              <a:rPr lang="en-US" baseline="30000" dirty="0" smtClean="0"/>
              <a:t>rd</a:t>
            </a:r>
            <a:r>
              <a:rPr lang="en-US" dirty="0" smtClean="0"/>
              <a:t> percentile or higher for ELA </a:t>
            </a:r>
          </a:p>
          <a:p>
            <a:pPr lvl="1"/>
            <a:r>
              <a:rPr lang="en-US" dirty="0" smtClean="0"/>
              <a:t>All grades (3-8) fall in the 64</a:t>
            </a:r>
            <a:r>
              <a:rPr lang="en-US" baseline="30000" dirty="0" smtClean="0"/>
              <a:t>th</a:t>
            </a:r>
            <a:r>
              <a:rPr lang="en-US" dirty="0" smtClean="0"/>
              <a:t> percentile or higher for Math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1406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look at IOWA Assessment data: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Testing Subject Area is at the top (ex:  Reading)</a:t>
            </a:r>
          </a:p>
          <a:p>
            <a:r>
              <a:rPr lang="en-US" dirty="0" smtClean="0"/>
              <a:t>Top right indicates which Class </a:t>
            </a:r>
          </a:p>
          <a:p>
            <a:r>
              <a:rPr lang="en-US" dirty="0" smtClean="0"/>
              <a:t>“</a:t>
            </a:r>
            <a:r>
              <a:rPr lang="en-US" dirty="0" err="1" smtClean="0"/>
              <a:t>Bulding</a:t>
            </a:r>
            <a:r>
              <a:rPr lang="en-US" dirty="0" smtClean="0"/>
              <a:t> % C” is the percent correct for the specific SJS class.</a:t>
            </a:r>
          </a:p>
          <a:p>
            <a:r>
              <a:rPr lang="en-US" dirty="0" smtClean="0"/>
              <a:t>“Sys. % C” is the percent correct for the Archdiocese of Hartford.</a:t>
            </a:r>
          </a:p>
          <a:p>
            <a:r>
              <a:rPr lang="en-US" dirty="0" smtClean="0"/>
              <a:t>“Nat. % C” is the percent correct for the Nation.</a:t>
            </a:r>
          </a:p>
          <a:p>
            <a:r>
              <a:rPr lang="en-US" dirty="0" smtClean="0"/>
              <a:t>“Class/Nation Difference” is the difference between how SJS students scored compared the rest of the Nation.</a:t>
            </a:r>
          </a:p>
          <a:p>
            <a:r>
              <a:rPr lang="en-US" dirty="0" smtClean="0"/>
              <a:t>Note the areas (and frequency) that SJS students score “+20” above the Nation.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27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600" y="0"/>
            <a:ext cx="88742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13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year’s 8</a:t>
            </a:r>
            <a:r>
              <a:rPr lang="en-US" baseline="30000" dirty="0" smtClean="0"/>
              <a:t>th</a:t>
            </a:r>
            <a:r>
              <a:rPr lang="en-US" dirty="0" smtClean="0"/>
              <a:t> Grade Exit Survey Feedback: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70% felt St. Joseph School was </a:t>
            </a:r>
            <a:r>
              <a:rPr lang="en-US" sz="2000" b="1" dirty="0" smtClean="0"/>
              <a:t>Very Effective</a:t>
            </a:r>
            <a:r>
              <a:rPr lang="en-US" sz="2000" dirty="0" smtClean="0"/>
              <a:t> in preparing them academically for high school.</a:t>
            </a:r>
          </a:p>
          <a:p>
            <a:r>
              <a:rPr lang="en-US" sz="2000" dirty="0" smtClean="0"/>
              <a:t>80% felt St. Joseph School was </a:t>
            </a:r>
            <a:r>
              <a:rPr lang="en-US" sz="2000" b="1" dirty="0" smtClean="0"/>
              <a:t>Very Effective </a:t>
            </a:r>
            <a:r>
              <a:rPr lang="en-US" sz="2000" dirty="0" smtClean="0"/>
              <a:t>in preparing them to be respectful.</a:t>
            </a:r>
          </a:p>
          <a:p>
            <a:r>
              <a:rPr lang="en-US" sz="2000" dirty="0" smtClean="0"/>
              <a:t>60% felt their Middle School experience was </a:t>
            </a:r>
            <a:r>
              <a:rPr lang="en-US" sz="2000" b="1" dirty="0" smtClean="0"/>
              <a:t>GREAT</a:t>
            </a:r>
            <a:r>
              <a:rPr lang="en-US" sz="2000" dirty="0" smtClean="0"/>
              <a:t>, 40% felt it was </a:t>
            </a:r>
            <a:r>
              <a:rPr lang="en-US" sz="2000" b="1" dirty="0" smtClean="0"/>
              <a:t>GOOD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94% identified </a:t>
            </a:r>
            <a:r>
              <a:rPr lang="en-US" sz="2000" b="1" dirty="0" smtClean="0"/>
              <a:t>SJS Curriculum </a:t>
            </a:r>
            <a:r>
              <a:rPr lang="en-US" sz="2000" dirty="0" smtClean="0"/>
              <a:t>as a strength of the school.  80% identified </a:t>
            </a:r>
            <a:r>
              <a:rPr lang="en-US" sz="2000" b="1" dirty="0" smtClean="0"/>
              <a:t>faculty and staff </a:t>
            </a:r>
            <a:r>
              <a:rPr lang="en-US" sz="2000" dirty="0" smtClean="0"/>
              <a:t>as a strength.  80% identified </a:t>
            </a:r>
            <a:r>
              <a:rPr lang="en-US" sz="2000" b="1" dirty="0" smtClean="0"/>
              <a:t>Athletics</a:t>
            </a:r>
            <a:r>
              <a:rPr lang="en-US" sz="2000" dirty="0" smtClean="0"/>
              <a:t> as a strength.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0164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341</TotalTime>
  <Words>728</Words>
  <Application>Microsoft Office PowerPoint</Application>
  <PresentationFormat>Widescreen</PresentationFormat>
  <Paragraphs>73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Trebuchet MS</vt:lpstr>
      <vt:lpstr>Wingdings 3</vt:lpstr>
      <vt:lpstr>Facet</vt:lpstr>
      <vt:lpstr>The Benefits of a Catholic Education at St. Joseph School</vt:lpstr>
      <vt:lpstr>Our Mission:</vt:lpstr>
      <vt:lpstr>What does an investment in St. Joseph School do for your child?</vt:lpstr>
      <vt:lpstr>Our Comprehensive Program: PK-8</vt:lpstr>
      <vt:lpstr>St. Joseph School Academic Data:</vt:lpstr>
      <vt:lpstr>Stand out areas for our SJS classes from 2017-2018:</vt:lpstr>
      <vt:lpstr>How to look at IOWA Assessment data:</vt:lpstr>
      <vt:lpstr>PowerPoint Presentation</vt:lpstr>
      <vt:lpstr>Last year’s 8th Grade Exit Survey Feedback:</vt:lpstr>
      <vt:lpstr>Last year’s Family Survey Results:</vt:lpstr>
      <vt:lpstr>Guest Speakers for Tonight: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Benefits of a Catholic Education at St. Joseph School</dc:title>
  <dc:creator>Staff</dc:creator>
  <cp:lastModifiedBy>Staff</cp:lastModifiedBy>
  <cp:revision>23</cp:revision>
  <cp:lastPrinted>2019-03-11T15:36:19Z</cp:lastPrinted>
  <dcterms:created xsi:type="dcterms:W3CDTF">2019-03-11T11:46:10Z</dcterms:created>
  <dcterms:modified xsi:type="dcterms:W3CDTF">2019-03-12T18:09:03Z</dcterms:modified>
</cp:coreProperties>
</file>